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4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5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6.xml" ContentType="application/vnd.openxmlformats-officedocument.them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7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  <p:sldMasterId id="2147483822" r:id="rId2"/>
    <p:sldMasterId id="2147483834" r:id="rId3"/>
    <p:sldMasterId id="2147483852" r:id="rId4"/>
    <p:sldMasterId id="2147483882" r:id="rId5"/>
    <p:sldMasterId id="2147483900" r:id="rId6"/>
    <p:sldMasterId id="2147483936" r:id="rId7"/>
    <p:sldMasterId id="2147483954" r:id="rId8"/>
  </p:sldMasterIdLst>
  <p:notesMasterIdLst>
    <p:notesMasterId r:id="rId18"/>
  </p:notesMasterIdLst>
  <p:sldIdLst>
    <p:sldId id="258" r:id="rId9"/>
    <p:sldId id="256" r:id="rId10"/>
    <p:sldId id="257" r:id="rId11"/>
    <p:sldId id="259" r:id="rId12"/>
    <p:sldId id="263" r:id="rId13"/>
    <p:sldId id="261" r:id="rId14"/>
    <p:sldId id="264" r:id="rId15"/>
    <p:sldId id="260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96" autoAdjust="0"/>
    <p:restoredTop sz="91986" autoAdjust="0"/>
  </p:normalViewPr>
  <p:slideViewPr>
    <p:cSldViewPr snapToGrid="0">
      <p:cViewPr>
        <p:scale>
          <a:sx n="100" d="100"/>
          <a:sy n="100" d="100"/>
        </p:scale>
        <p:origin x="39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4-22T03:03:52.197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 1,'0'0</inkml:trace>
</inkml:ink>
</file>

<file path=ppt/media/hdphoto1.wdp>
</file>

<file path=ppt/media/hdphoto2.wdp>
</file>

<file path=ppt/media/image1.jpeg>
</file>

<file path=ppt/media/image10.jpe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955C7A-5C5D-4CEB-99BA-25704B836A7A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961116-0DC6-407A-BC1C-8D475BA17D80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35563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61116-0DC6-407A-BC1C-8D475BA17D80}" type="slidenum">
              <a:rPr lang="es-CL" smtClean="0"/>
              <a:t>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979929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61116-0DC6-407A-BC1C-8D475BA17D80}" type="slidenum">
              <a:rPr lang="es-CL" smtClean="0"/>
              <a:t>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44292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61116-0DC6-407A-BC1C-8D475BA17D80}" type="slidenum">
              <a:rPr lang="es-CL" smtClean="0"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78689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61116-0DC6-407A-BC1C-8D475BA17D80}" type="slidenum">
              <a:rPr lang="es-CL" smtClean="0"/>
              <a:t>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65141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61116-0DC6-407A-BC1C-8D475BA17D80}" type="slidenum">
              <a:rPr lang="es-CL" smtClean="0"/>
              <a:t>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080725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961116-0DC6-407A-BC1C-8D475BA17D80}" type="slidenum">
              <a:rPr lang="es-CL" smtClean="0"/>
              <a:t>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8367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6475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2793143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379896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0034652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2718998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63327877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03938527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64566414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07614717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80870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065661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14398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0017459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05989513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23618589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46871379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21062046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78566601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77281762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1526060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8843758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04232186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747959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57257368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64425148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448403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96989419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1290225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95040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29673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55250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497979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18222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055246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72008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55090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071617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602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179675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324557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120221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988189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390099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829940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638679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6511622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374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1057491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126881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511120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985166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723014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6524083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019633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0971682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0453347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3473707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50516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1109265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797527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004367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1904466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4589379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5173386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8094822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54086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9471505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1364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5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68188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9288025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9754930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9577072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942521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9984584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5251113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797365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3208572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568617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2768098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45350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341889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1424551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4884248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8821765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8717958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5099285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9819649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6879885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2763934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798111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78666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2741709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7057525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9529221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8054372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6776349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2518214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6221475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1681668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5036399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2168161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24355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4136102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0024247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8279675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9118532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0710112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0202019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41918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2793249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01585340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4212651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13332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8629700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0688155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07358811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160023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0391236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74626076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151935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78880796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92300429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9177919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67692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image" Target="../media/image5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59.xml"/><Relationship Id="rId21" Type="http://schemas.openxmlformats.org/officeDocument/2006/relationships/image" Target="../media/image8.png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20" Type="http://schemas.openxmlformats.org/officeDocument/2006/relationships/image" Target="../media/image7.png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66.xml"/><Relationship Id="rId19" Type="http://schemas.openxmlformats.org/officeDocument/2006/relationships/image" Target="../media/image6.png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Relationship Id="rId22" Type="http://schemas.openxmlformats.org/officeDocument/2006/relationships/image" Target="../media/image9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6.xml"/><Relationship Id="rId18" Type="http://schemas.openxmlformats.org/officeDocument/2006/relationships/theme" Target="../theme/theme6.xml"/><Relationship Id="rId3" Type="http://schemas.openxmlformats.org/officeDocument/2006/relationships/slideLayout" Target="../slideLayouts/slideLayout76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90.xml"/><Relationship Id="rId2" Type="http://schemas.openxmlformats.org/officeDocument/2006/relationships/slideLayout" Target="../slideLayouts/slideLayout75.xml"/><Relationship Id="rId16" Type="http://schemas.openxmlformats.org/officeDocument/2006/relationships/slideLayout" Target="../slideLayouts/slideLayout89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4.xml"/><Relationship Id="rId5" Type="http://schemas.openxmlformats.org/officeDocument/2006/relationships/slideLayout" Target="../slideLayouts/slideLayout78.xml"/><Relationship Id="rId15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83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77.xml"/><Relationship Id="rId9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7.xml"/><Relationship Id="rId22" Type="http://schemas.openxmlformats.org/officeDocument/2006/relationships/image" Target="../media/image5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103.xml"/><Relationship Id="rId18" Type="http://schemas.openxmlformats.org/officeDocument/2006/relationships/theme" Target="../theme/theme7.xml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102.xml"/><Relationship Id="rId17" Type="http://schemas.openxmlformats.org/officeDocument/2006/relationships/slideLayout" Target="../slideLayouts/slideLayout107.xml"/><Relationship Id="rId2" Type="http://schemas.openxmlformats.org/officeDocument/2006/relationships/slideLayout" Target="../slideLayouts/slideLayout92.xml"/><Relationship Id="rId16" Type="http://schemas.openxmlformats.org/officeDocument/2006/relationships/slideLayout" Target="../slideLayouts/slideLayout106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10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Relationship Id="rId14" Type="http://schemas.openxmlformats.org/officeDocument/2006/relationships/slideLayout" Target="../slideLayouts/slideLayout104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/><Relationship Id="rId13" Type="http://schemas.openxmlformats.org/officeDocument/2006/relationships/slideLayout" Target="../slideLayouts/slideLayout120.xml"/><Relationship Id="rId18" Type="http://schemas.openxmlformats.org/officeDocument/2006/relationships/theme" Target="../theme/theme8.xml"/><Relationship Id="rId3" Type="http://schemas.openxmlformats.org/officeDocument/2006/relationships/slideLayout" Target="../slideLayouts/slideLayout110.xml"/><Relationship Id="rId7" Type="http://schemas.openxmlformats.org/officeDocument/2006/relationships/slideLayout" Target="../slideLayouts/slideLayout114.xml"/><Relationship Id="rId12" Type="http://schemas.openxmlformats.org/officeDocument/2006/relationships/slideLayout" Target="../slideLayouts/slideLayout119.xml"/><Relationship Id="rId17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09.xml"/><Relationship Id="rId16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08.xml"/><Relationship Id="rId6" Type="http://schemas.openxmlformats.org/officeDocument/2006/relationships/slideLayout" Target="../slideLayouts/slideLayout113.xml"/><Relationship Id="rId11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112.xml"/><Relationship Id="rId15" Type="http://schemas.openxmlformats.org/officeDocument/2006/relationships/slideLayout" Target="../slideLayouts/slideLayout122.xml"/><Relationship Id="rId10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111.xml"/><Relationship Id="rId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818995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  <p:sldLayoutId id="214748380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658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402824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  <p:sldLayoutId id="2147483849" r:id="rId15"/>
    <p:sldLayoutId id="2147483850" r:id="rId16"/>
    <p:sldLayoutId id="214748385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20495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688100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  <p:sldLayoutId id="2147483894" r:id="rId12"/>
    <p:sldLayoutId id="2147483895" r:id="rId13"/>
    <p:sldLayoutId id="2147483896" r:id="rId14"/>
    <p:sldLayoutId id="2147483897" r:id="rId15"/>
    <p:sldLayoutId id="2147483898" r:id="rId16"/>
    <p:sldLayoutId id="214748389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450390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  <p:sldLayoutId id="2147483912" r:id="rId12"/>
    <p:sldLayoutId id="2147483913" r:id="rId13"/>
    <p:sldLayoutId id="2147483914" r:id="rId14"/>
    <p:sldLayoutId id="2147483915" r:id="rId15"/>
    <p:sldLayoutId id="2147483916" r:id="rId16"/>
    <p:sldLayoutId id="214748391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780689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  <p:sldLayoutId id="2147483948" r:id="rId12"/>
    <p:sldLayoutId id="2147483949" r:id="rId13"/>
    <p:sldLayoutId id="2147483950" r:id="rId14"/>
    <p:sldLayoutId id="2147483951" r:id="rId15"/>
    <p:sldLayoutId id="2147483952" r:id="rId16"/>
    <p:sldLayoutId id="2147483953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1855739-86DA-471F-80F1-084103B9E869}" type="datetimeFigureOut">
              <a:rPr lang="es-CL" smtClean="0"/>
              <a:t>24-04-2021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BE68713-ED01-441D-BE5F-99264514332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311169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  <p:sldLayoutId id="2147483966" r:id="rId12"/>
    <p:sldLayoutId id="2147483967" r:id="rId13"/>
    <p:sldLayoutId id="2147483968" r:id="rId14"/>
    <p:sldLayoutId id="2147483969" r:id="rId15"/>
    <p:sldLayoutId id="2147483970" r:id="rId16"/>
    <p:sldLayoutId id="214748397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6.xml"/><Relationship Id="rId4" Type="http://schemas.openxmlformats.org/officeDocument/2006/relationships/image" Target="../media/image1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4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Relationship Id="rId6" Type="http://schemas.openxmlformats.org/officeDocument/2006/relationships/image" Target="../media/image15.png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BF42E0E-ABA6-4EB4-9D39-5C06F2BDC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66530" y="4600074"/>
            <a:ext cx="3821723" cy="2003926"/>
          </a:xfrm>
        </p:spPr>
        <p:txBody>
          <a:bodyPr>
            <a:normAutofit fontScale="90000"/>
          </a:bodyPr>
          <a:lstStyle/>
          <a:p>
            <a:pPr>
              <a:lnSpc>
                <a:spcPct val="130000"/>
              </a:lnSpc>
            </a:pPr>
            <a:r>
              <a:rPr lang="es-ES" sz="1800" dirty="0"/>
              <a:t>Integrantes:   Alonso Robledo</a:t>
            </a:r>
            <a:br>
              <a:rPr lang="es-ES" sz="1800" dirty="0"/>
            </a:br>
            <a:r>
              <a:rPr lang="es-ES" sz="1800" dirty="0"/>
              <a:t>	   Gonzalo Astorga</a:t>
            </a:r>
            <a:br>
              <a:rPr lang="es-ES" sz="1800" dirty="0"/>
            </a:br>
            <a:r>
              <a:rPr lang="es-ES" sz="1800" dirty="0"/>
              <a:t>Asignatura:    Investigación de Operaciones</a:t>
            </a:r>
            <a:br>
              <a:rPr lang="es-ES" sz="1800" dirty="0"/>
            </a:br>
            <a:r>
              <a:rPr lang="es-ES" sz="1800" dirty="0"/>
              <a:t>Profesor:      Ricardo Soto</a:t>
            </a:r>
            <a:br>
              <a:rPr lang="es-ES" sz="1800" dirty="0"/>
            </a:br>
            <a:r>
              <a:rPr lang="es-ES" sz="1800" dirty="0"/>
              <a:t>	 Leslie Pérez</a:t>
            </a:r>
            <a:br>
              <a:rPr lang="es-ES" sz="1800" dirty="0"/>
            </a:br>
            <a:endParaRPr lang="es-CL" sz="1800" dirty="0"/>
          </a:p>
        </p:txBody>
      </p:sp>
      <p:pic>
        <p:nvPicPr>
          <p:cNvPr id="3" name="Imagen 2" descr="Imagen que contiene mesa, tabla, cuarto de hospital&#10;&#10;Descripción generada automáticamente">
            <a:extLst>
              <a:ext uri="{FF2B5EF4-FFF2-40B4-BE49-F238E27FC236}">
                <a16:creationId xmlns:a16="http://schemas.microsoft.com/office/drawing/2014/main" id="{D0B589F7-CB17-421D-9BCE-258BC119657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34" y="740788"/>
            <a:ext cx="5577466" cy="4861249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B4C7793-680E-40CF-B9EC-CF69956CF86A}"/>
              </a:ext>
            </a:extLst>
          </p:cNvPr>
          <p:cNvSpPr/>
          <p:nvPr/>
        </p:nvSpPr>
        <p:spPr>
          <a:xfrm>
            <a:off x="7655026" y="1850712"/>
            <a:ext cx="19287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3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MCDP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4" name="Entrada de lápiz 13">
                <a:extLst>
                  <a:ext uri="{FF2B5EF4-FFF2-40B4-BE49-F238E27FC236}">
                    <a16:creationId xmlns:a16="http://schemas.microsoft.com/office/drawing/2014/main" id="{CDBC68E6-398F-428C-A8EB-58594A1CDABB}"/>
                  </a:ext>
                </a:extLst>
              </p14:cNvPr>
              <p14:cNvContentPartPr/>
              <p14:nvPr/>
            </p14:nvContentPartPr>
            <p14:xfrm>
              <a:off x="481860" y="-1308720"/>
              <a:ext cx="360" cy="360"/>
            </p14:xfrm>
          </p:contentPart>
        </mc:Choice>
        <mc:Fallback xmlns="">
          <p:pic>
            <p:nvPicPr>
              <p:cNvPr id="14" name="Entrada de lápiz 13">
                <a:extLst>
                  <a:ext uri="{FF2B5EF4-FFF2-40B4-BE49-F238E27FC236}">
                    <a16:creationId xmlns:a16="http://schemas.microsoft.com/office/drawing/2014/main" id="{CDBC68E6-398F-428C-A8EB-58594A1CDAB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3220" y="-131736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653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lego, juguete, tabla, pastel&#10;&#10;Descripción generada automáticamente">
            <a:extLst>
              <a:ext uri="{FF2B5EF4-FFF2-40B4-BE49-F238E27FC236}">
                <a16:creationId xmlns:a16="http://schemas.microsoft.com/office/drawing/2014/main" id="{F15D4DA1-8A85-4418-93BB-EFDF3289BC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5">
                <a:tint val="45000"/>
                <a:satMod val="400000"/>
              </a:schemeClr>
            </a:duotone>
            <a:alphaModFix amt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 radius="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922" r="-3274"/>
          <a:stretch/>
        </p:blipFill>
        <p:spPr>
          <a:xfrm>
            <a:off x="-397742" y="-942136"/>
            <a:ext cx="13313642" cy="799830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26D94B-292F-4AC7-972A-7AC86C0675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27000" y="3057015"/>
            <a:ext cx="12319000" cy="867533"/>
          </a:xfrm>
        </p:spPr>
        <p:txBody>
          <a:bodyPr>
            <a:normAutofit fontScale="90000"/>
          </a:bodyPr>
          <a:lstStyle/>
          <a:p>
            <a:pPr algn="ctr">
              <a:spcBef>
                <a:spcPts val="500"/>
              </a:spcBef>
            </a:pPr>
            <a:r>
              <a:rPr lang="es-CL" sz="6100" b="1" spc="1000" dirty="0"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arial" panose="020B0604020202020204" pitchFamily="34" charset="0"/>
              </a:rPr>
              <a:t>Celdas de Manufactura</a:t>
            </a:r>
            <a:endParaRPr lang="es-CL" sz="6100" b="1" spc="1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8E9D62-7BA3-4D5E-8915-0D0E8661E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81091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BF42E0E-ABA6-4EB4-9D39-5C06F2BDC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472" y="-54586"/>
            <a:ext cx="9144000" cy="1883386"/>
          </a:xfrm>
        </p:spPr>
        <p:txBody>
          <a:bodyPr>
            <a:normAutofit/>
          </a:bodyPr>
          <a:lstStyle/>
          <a:p>
            <a:r>
              <a:rPr lang="es-CL" sz="4000" b="1" dirty="0"/>
              <a:t>Manufacturing Cell Design Problem </a:t>
            </a:r>
            <a:r>
              <a:rPr lang="es-CL" sz="4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(MCDP)</a:t>
            </a:r>
          </a:p>
        </p:txBody>
      </p:sp>
      <p:sp>
        <p:nvSpPr>
          <p:cNvPr id="6" name="Título 3">
            <a:extLst>
              <a:ext uri="{FF2B5EF4-FFF2-40B4-BE49-F238E27FC236}">
                <a16:creationId xmlns:a16="http://schemas.microsoft.com/office/drawing/2014/main" id="{EBA36B9B-5950-461E-974C-FC3DA582E303}"/>
              </a:ext>
            </a:extLst>
          </p:cNvPr>
          <p:cNvSpPr txBox="1">
            <a:spLocks/>
          </p:cNvSpPr>
          <p:nvPr/>
        </p:nvSpPr>
        <p:spPr>
          <a:xfrm>
            <a:off x="-1324303" y="1828800"/>
            <a:ext cx="9144000" cy="6008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chemeClr val="tx2">
                    <a:lumMod val="90000"/>
                  </a:schemeClr>
                </a:solidFill>
              </a:rPr>
              <a:t>Problema de diseño de celdas de manufactura</a:t>
            </a:r>
            <a:endParaRPr lang="es-CL" sz="1800" dirty="0">
              <a:solidFill>
                <a:schemeClr val="tx2">
                  <a:lumMod val="90000"/>
                </a:schemeClr>
              </a:solidFill>
            </a:endParaRPr>
          </a:p>
        </p:txBody>
      </p:sp>
      <p:pic>
        <p:nvPicPr>
          <p:cNvPr id="8" name="Imagen 7" descr="Dibujo de ingeniería&#10;&#10;Descripción generada automáticamente">
            <a:extLst>
              <a:ext uri="{FF2B5EF4-FFF2-40B4-BE49-F238E27FC236}">
                <a16:creationId xmlns:a16="http://schemas.microsoft.com/office/drawing/2014/main" id="{456EABDB-DFCF-47FB-8DFB-57294B293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511" y="1828800"/>
            <a:ext cx="893286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969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8000"/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BF42E0E-ABA6-4EB4-9D39-5C06F2BDC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0623" y="1447800"/>
            <a:ext cx="3333676" cy="3096987"/>
          </a:xfrm>
        </p:spPr>
        <p:txBody>
          <a:bodyPr>
            <a:normAutofit/>
          </a:bodyPr>
          <a:lstStyle/>
          <a:p>
            <a:r>
              <a:rPr lang="es-ES" sz="3800" dirty="0"/>
              <a:t>Modelo matemático</a:t>
            </a:r>
            <a:endParaRPr lang="es-CL" sz="38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8C6E02A-E573-4EA7-825B-164BEA16EC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Texto&#10;&#10;Descripción generada automáticamente">
            <a:extLst>
              <a:ext uri="{FF2B5EF4-FFF2-40B4-BE49-F238E27FC236}">
                <a16:creationId xmlns:a16="http://schemas.microsoft.com/office/drawing/2014/main" id="{A1D8A678-1651-48EE-A375-3818FE33440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248"/>
          <a:stretch/>
        </p:blipFill>
        <p:spPr>
          <a:xfrm>
            <a:off x="65971" y="203823"/>
            <a:ext cx="5746437" cy="1507038"/>
          </a:xfrm>
          <a:prstGeom prst="rect">
            <a:avLst/>
          </a:prstGeom>
          <a:effectLst/>
        </p:spPr>
      </p:pic>
      <p:sp>
        <p:nvSpPr>
          <p:cNvPr id="32" name="Freeform 31">
            <a:extLst>
              <a:ext uri="{FF2B5EF4-FFF2-40B4-BE49-F238E27FC236}">
                <a16:creationId xmlns:a16="http://schemas.microsoft.com/office/drawing/2014/main" id="{8D72B389-883E-4868-9712-4C914A30F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5">
            <a:extLst>
              <a:ext uri="{FF2B5EF4-FFF2-40B4-BE49-F238E27FC236}">
                <a16:creationId xmlns:a16="http://schemas.microsoft.com/office/drawing/2014/main" id="{C9D33B23-71E5-4AAE-B6A9-D59227014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0C7A7DDC-2F1D-4924-B5FE-9A04100DB8C9}"/>
              </a:ext>
            </a:extLst>
          </p:cNvPr>
          <p:cNvSpPr/>
          <p:nvPr/>
        </p:nvSpPr>
        <p:spPr>
          <a:xfrm>
            <a:off x="2516083" y="1722538"/>
            <a:ext cx="5008940" cy="1010182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28" name="Imagen 27" descr="Diagrama&#10;&#10;Descripción generada automáticamente">
            <a:extLst>
              <a:ext uri="{FF2B5EF4-FFF2-40B4-BE49-F238E27FC236}">
                <a16:creationId xmlns:a16="http://schemas.microsoft.com/office/drawing/2014/main" id="{D3982B1B-1214-43FD-B39B-69F680ACA1C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34" y="4088235"/>
            <a:ext cx="4718084" cy="2714553"/>
          </a:xfrm>
          <a:prstGeom prst="rect">
            <a:avLst/>
          </a:prstGeom>
          <a:effectLst/>
        </p:spPr>
      </p:pic>
      <p:pic>
        <p:nvPicPr>
          <p:cNvPr id="11" name="Imagen 10" descr="Texto&#10;&#10;Descripción generada automáticamente">
            <a:extLst>
              <a:ext uri="{FF2B5EF4-FFF2-40B4-BE49-F238E27FC236}">
                <a16:creationId xmlns:a16="http://schemas.microsoft.com/office/drawing/2014/main" id="{6C5FB115-7BF5-4EFF-8B7B-46259E057F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18" b="66076"/>
          <a:stretch/>
        </p:blipFill>
        <p:spPr>
          <a:xfrm>
            <a:off x="2474599" y="1849043"/>
            <a:ext cx="6360187" cy="367013"/>
          </a:xfrm>
          <a:prstGeom prst="rect">
            <a:avLst/>
          </a:prstGeom>
          <a:effectLst/>
        </p:spPr>
      </p:pic>
      <p:pic>
        <p:nvPicPr>
          <p:cNvPr id="22" name="Imagen 21" descr="Texto&#10;&#10;Descripción generada automáticamente">
            <a:extLst>
              <a:ext uri="{FF2B5EF4-FFF2-40B4-BE49-F238E27FC236}">
                <a16:creationId xmlns:a16="http://schemas.microsoft.com/office/drawing/2014/main" id="{E32B2788-25A0-420F-A2E8-8C867BDA89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77" b="42117"/>
          <a:stretch/>
        </p:blipFill>
        <p:spPr>
          <a:xfrm>
            <a:off x="2474599" y="2919635"/>
            <a:ext cx="6360187" cy="367013"/>
          </a:xfrm>
          <a:prstGeom prst="rect">
            <a:avLst/>
          </a:prstGeom>
          <a:effectLst/>
        </p:spPr>
      </p:pic>
      <p:pic>
        <p:nvPicPr>
          <p:cNvPr id="26" name="Imagen 25" descr="Texto&#10;&#10;Descripción generada automáticamente">
            <a:extLst>
              <a:ext uri="{FF2B5EF4-FFF2-40B4-BE49-F238E27FC236}">
                <a16:creationId xmlns:a16="http://schemas.microsoft.com/office/drawing/2014/main" id="{C1BF0054-0EB0-4951-B626-7686C9948BC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32" b="17411"/>
          <a:stretch/>
        </p:blipFill>
        <p:spPr>
          <a:xfrm>
            <a:off x="2474600" y="3896556"/>
            <a:ext cx="6360178" cy="466234"/>
          </a:xfrm>
          <a:prstGeom prst="rect">
            <a:avLst/>
          </a:prstGeom>
          <a:effectLst/>
        </p:spPr>
      </p:pic>
      <p:pic>
        <p:nvPicPr>
          <p:cNvPr id="27" name="Imagen 26" descr="Texto&#10;&#10;Descripción generada automáticamente">
            <a:extLst>
              <a:ext uri="{FF2B5EF4-FFF2-40B4-BE49-F238E27FC236}">
                <a16:creationId xmlns:a16="http://schemas.microsoft.com/office/drawing/2014/main" id="{B472B571-61CA-4328-AE78-3378005CEA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904" b="-2717"/>
          <a:stretch/>
        </p:blipFill>
        <p:spPr>
          <a:xfrm>
            <a:off x="1289830" y="4076558"/>
            <a:ext cx="6360178" cy="1130773"/>
          </a:xfrm>
          <a:prstGeom prst="rect">
            <a:avLst/>
          </a:prstGeom>
          <a:effectLst/>
        </p:spPr>
      </p:pic>
      <p:pic>
        <p:nvPicPr>
          <p:cNvPr id="3" name="Imagen 2" descr="Texto&#10;&#10;Descripción generada automáticamente">
            <a:extLst>
              <a:ext uri="{FF2B5EF4-FFF2-40B4-BE49-F238E27FC236}">
                <a16:creationId xmlns:a16="http://schemas.microsoft.com/office/drawing/2014/main" id="{A9C11AE0-E4CB-4E4B-A903-78FD0A605AD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97" t="37701" r="8317" b="53787"/>
          <a:stretch/>
        </p:blipFill>
        <p:spPr>
          <a:xfrm>
            <a:off x="2949851" y="2073593"/>
            <a:ext cx="4533688" cy="547764"/>
          </a:xfrm>
          <a:prstGeom prst="rect">
            <a:avLst/>
          </a:prstGeom>
        </p:spPr>
      </p:pic>
      <p:pic>
        <p:nvPicPr>
          <p:cNvPr id="16" name="Imagen 15" descr="Texto&#10;&#10;Descripción generada automáticamente">
            <a:extLst>
              <a:ext uri="{FF2B5EF4-FFF2-40B4-BE49-F238E27FC236}">
                <a16:creationId xmlns:a16="http://schemas.microsoft.com/office/drawing/2014/main" id="{8080BEE4-CB60-43B2-B594-963EBEE24F5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96" t="61449" r="4818" b="28472"/>
          <a:stretch/>
        </p:blipFill>
        <p:spPr>
          <a:xfrm>
            <a:off x="2871452" y="3143722"/>
            <a:ext cx="4498494" cy="611376"/>
          </a:xfrm>
          <a:prstGeom prst="rect">
            <a:avLst/>
          </a:prstGeom>
        </p:spPr>
      </p:pic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79E3A8DC-EED3-4E9F-8969-9ACB0ABF54EE}"/>
              </a:ext>
            </a:extLst>
          </p:cNvPr>
          <p:cNvSpPr/>
          <p:nvPr/>
        </p:nvSpPr>
        <p:spPr>
          <a:xfrm>
            <a:off x="2496352" y="2801358"/>
            <a:ext cx="5008940" cy="2063249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7092720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BF42E0E-ABA6-4EB4-9D39-5C06F2BDC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10623" y="1447800"/>
            <a:ext cx="3333676" cy="3096987"/>
          </a:xfrm>
        </p:spPr>
        <p:txBody>
          <a:bodyPr>
            <a:normAutofit/>
          </a:bodyPr>
          <a:lstStyle/>
          <a:p>
            <a:r>
              <a:rPr lang="es-ES" sz="3800" dirty="0"/>
              <a:t>Modelo matemático</a:t>
            </a:r>
            <a:endParaRPr lang="es-CL" sz="38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8C6E02A-E573-4EA7-825B-164BEA16EC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1">
            <a:extLst>
              <a:ext uri="{FF2B5EF4-FFF2-40B4-BE49-F238E27FC236}">
                <a16:creationId xmlns:a16="http://schemas.microsoft.com/office/drawing/2014/main" id="{8D72B389-883E-4868-9712-4C914A30F4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C9D33B23-71E5-4AAE-B6A9-D59227014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19" name="Imagen 18" descr="Texto&#10;&#10;Descripción generada automáticamente">
            <a:extLst>
              <a:ext uri="{FF2B5EF4-FFF2-40B4-BE49-F238E27FC236}">
                <a16:creationId xmlns:a16="http://schemas.microsoft.com/office/drawing/2014/main" id="{260C3F4F-7934-46B9-AAE2-4EC3AE09BB0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248"/>
          <a:stretch/>
        </p:blipFill>
        <p:spPr>
          <a:xfrm>
            <a:off x="65971" y="203823"/>
            <a:ext cx="5746437" cy="1507038"/>
          </a:xfrm>
          <a:prstGeom prst="rect">
            <a:avLst/>
          </a:prstGeom>
          <a:effectLst/>
        </p:spPr>
      </p:pic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C7832C3B-58F9-4895-8916-E29E83CD7D7B}"/>
              </a:ext>
            </a:extLst>
          </p:cNvPr>
          <p:cNvSpPr/>
          <p:nvPr/>
        </p:nvSpPr>
        <p:spPr>
          <a:xfrm>
            <a:off x="451559" y="1939874"/>
            <a:ext cx="6965076" cy="533205"/>
          </a:xfrm>
          <a:prstGeom prst="roundRect">
            <a:avLst/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7" name="Imagen 6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B2E2FF59-44D4-4893-BE1E-FB1A119194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268"/>
          <a:stretch/>
        </p:blipFill>
        <p:spPr>
          <a:xfrm>
            <a:off x="1948835" y="1683091"/>
            <a:ext cx="6261788" cy="79140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7DBD4B5-E8EC-4B77-B5C7-3410E7F12A36}"/>
              </a:ext>
            </a:extLst>
          </p:cNvPr>
          <p:cNvSpPr txBox="1"/>
          <p:nvPr/>
        </p:nvSpPr>
        <p:spPr>
          <a:xfrm>
            <a:off x="506543" y="1988367"/>
            <a:ext cx="16690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Función objetivo :</a:t>
            </a:r>
            <a:endParaRPr lang="es-CL" sz="2400" dirty="0">
              <a:solidFill>
                <a:schemeClr val="bg1"/>
              </a:solidFill>
              <a:latin typeface="AngsanaUPC" panose="020B0502040204020203" pitchFamily="18" charset="-34"/>
              <a:cs typeface="AngsanaUPC" panose="020B0502040204020203" pitchFamily="18" charset="-34"/>
            </a:endParaRP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36563B0C-F8C5-4156-B3C5-FE1DB9A0CB2F}"/>
              </a:ext>
            </a:extLst>
          </p:cNvPr>
          <p:cNvSpPr/>
          <p:nvPr/>
        </p:nvSpPr>
        <p:spPr>
          <a:xfrm>
            <a:off x="955652" y="2632583"/>
            <a:ext cx="5852160" cy="2103339"/>
          </a:xfrm>
          <a:prstGeom prst="roundRect">
            <a:avLst/>
          </a:prstGeom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267BD9C-B96F-433B-984C-A1B4C87F52A9}"/>
              </a:ext>
            </a:extLst>
          </p:cNvPr>
          <p:cNvSpPr txBox="1"/>
          <p:nvPr/>
        </p:nvSpPr>
        <p:spPr>
          <a:xfrm>
            <a:off x="1301058" y="2941940"/>
            <a:ext cx="3188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Una Maquina puede pertenecer sólo a una Celda.</a:t>
            </a:r>
            <a:endParaRPr lang="es-CL" dirty="0">
              <a:solidFill>
                <a:schemeClr val="bg1"/>
              </a:solidFill>
              <a:latin typeface="AngsanaUPC" panose="020B0502040204020203" pitchFamily="18" charset="-34"/>
              <a:cs typeface="AngsanaUPC" panose="020B0502040204020203" pitchFamily="18" charset="-34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3608573-4760-4416-9E7B-B55FF41CA667}"/>
              </a:ext>
            </a:extLst>
          </p:cNvPr>
          <p:cNvSpPr txBox="1"/>
          <p:nvPr/>
        </p:nvSpPr>
        <p:spPr>
          <a:xfrm>
            <a:off x="1312525" y="3408125"/>
            <a:ext cx="3312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Una Parte pertenece a una familia de componentes.</a:t>
            </a:r>
            <a:endParaRPr lang="es-CL" dirty="0">
              <a:solidFill>
                <a:schemeClr val="bg1"/>
              </a:solidFill>
              <a:latin typeface="AngsanaUPC" panose="020B0502040204020203" pitchFamily="18" charset="-34"/>
              <a:cs typeface="AngsanaUPC" panose="020B0502040204020203" pitchFamily="18" charset="-34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06A8F926-EB0C-4AFF-87F1-8FEAB87759D6}"/>
              </a:ext>
            </a:extLst>
          </p:cNvPr>
          <p:cNvSpPr txBox="1"/>
          <p:nvPr/>
        </p:nvSpPr>
        <p:spPr>
          <a:xfrm>
            <a:off x="1339775" y="3939166"/>
            <a:ext cx="3150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AngsanaUPC" panose="020B0502040204020203" pitchFamily="18" charset="-34"/>
                <a:cs typeface="AngsanaUPC" panose="020B0502040204020203" pitchFamily="18" charset="-34"/>
              </a:rPr>
              <a:t>El número de Maquina en una Celda no debe ser mayor al máximo permitido.</a:t>
            </a:r>
            <a:endParaRPr lang="es-CL" dirty="0">
              <a:solidFill>
                <a:schemeClr val="bg1"/>
              </a:solidFill>
              <a:latin typeface="AngsanaUPC" panose="020B0502040204020203" pitchFamily="18" charset="-34"/>
              <a:cs typeface="AngsanaUPC" panose="020B0502040204020203" pitchFamily="18" charset="-34"/>
            </a:endParaRPr>
          </a:p>
        </p:txBody>
      </p:sp>
      <p:pic>
        <p:nvPicPr>
          <p:cNvPr id="17" name="Imagen 16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FEF00C17-3013-4E05-8B6A-9C2F3C6F0D7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99" t="35582" b="6895"/>
          <a:stretch/>
        </p:blipFill>
        <p:spPr>
          <a:xfrm>
            <a:off x="4478284" y="2502270"/>
            <a:ext cx="4070204" cy="2002623"/>
          </a:xfrm>
          <a:prstGeom prst="rect">
            <a:avLst/>
          </a:prstGeom>
        </p:spPr>
      </p:pic>
      <p:pic>
        <p:nvPicPr>
          <p:cNvPr id="21" name="Imagen 20" descr="Diagrama&#10;&#10;Descripción generada automáticamente">
            <a:extLst>
              <a:ext uri="{FF2B5EF4-FFF2-40B4-BE49-F238E27FC236}">
                <a16:creationId xmlns:a16="http://schemas.microsoft.com/office/drawing/2014/main" id="{A4214187-D588-4015-B700-EA5B1CFEA26A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34" y="4088235"/>
            <a:ext cx="4718084" cy="271455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1212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5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BF42E0E-ABA6-4EB4-9D39-5C06F2BDC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9315" y="108736"/>
            <a:ext cx="9144000" cy="888061"/>
          </a:xfrm>
        </p:spPr>
        <p:txBody>
          <a:bodyPr>
            <a:normAutofit/>
          </a:bodyPr>
          <a:lstStyle/>
          <a:p>
            <a:r>
              <a:rPr lang="es-ES" dirty="0"/>
              <a:t>Instancia del problema</a:t>
            </a:r>
            <a:endParaRPr lang="es-CL" dirty="0"/>
          </a:p>
        </p:txBody>
      </p:sp>
      <p:pic>
        <p:nvPicPr>
          <p:cNvPr id="3" name="Imagen 2" descr="Imagen que contiene transporte, satélite, barco, lego&#10;&#10;Descripción generada automáticamente">
            <a:extLst>
              <a:ext uri="{FF2B5EF4-FFF2-40B4-BE49-F238E27FC236}">
                <a16:creationId xmlns:a16="http://schemas.microsoft.com/office/drawing/2014/main" id="{A01CBF20-6647-46D2-A185-565F0F7E4DC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77" y="996797"/>
            <a:ext cx="11037346" cy="5518673"/>
          </a:xfrm>
          <a:prstGeom prst="rect">
            <a:avLst/>
          </a:prstGeom>
        </p:spPr>
      </p:pic>
      <p:pic>
        <p:nvPicPr>
          <p:cNvPr id="5" name="Imagen 4" descr="Tabla&#10;&#10;Descripción generada automáticamente">
            <a:extLst>
              <a:ext uri="{FF2B5EF4-FFF2-40B4-BE49-F238E27FC236}">
                <a16:creationId xmlns:a16="http://schemas.microsoft.com/office/drawing/2014/main" id="{C835793C-367E-4564-91FC-FD8BDFAB9EE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7" t="40762" r="10222" b="7472"/>
          <a:stretch/>
        </p:blipFill>
        <p:spPr>
          <a:xfrm>
            <a:off x="624115" y="2517866"/>
            <a:ext cx="5345684" cy="1682298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9" name="Imagen 8" descr="Aplicación, Tabla, Excel&#10;&#10;Descripción generada automáticamente">
            <a:extLst>
              <a:ext uri="{FF2B5EF4-FFF2-40B4-BE49-F238E27FC236}">
                <a16:creationId xmlns:a16="http://schemas.microsoft.com/office/drawing/2014/main" id="{24E0EFBF-58B1-4CA6-8923-97C2B1646F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44" t="26860" r="9827" b="19019"/>
          <a:stretch/>
        </p:blipFill>
        <p:spPr>
          <a:xfrm>
            <a:off x="5518609" y="4837176"/>
            <a:ext cx="6261014" cy="1483868"/>
          </a:xfrm>
          <a:prstGeom prst="rect">
            <a:avLst/>
          </a:prstGeom>
          <a:solidFill>
            <a:srgbClr val="000000">
              <a:shade val="95000"/>
            </a:srgbClr>
          </a:solidFill>
          <a:ln w="1905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10" name="Imagen 9" descr="Tabla&#10;&#10;Descripción generada automáticamente">
            <a:extLst>
              <a:ext uri="{FF2B5EF4-FFF2-40B4-BE49-F238E27FC236}">
                <a16:creationId xmlns:a16="http://schemas.microsoft.com/office/drawing/2014/main" id="{845D298D-8148-4B62-B4A6-6DED5115FC5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3" t="7474" r="59908" b="67343"/>
          <a:stretch/>
        </p:blipFill>
        <p:spPr>
          <a:xfrm>
            <a:off x="624115" y="1097458"/>
            <a:ext cx="1930400" cy="787400"/>
          </a:xfrm>
          <a:prstGeom prst="rect">
            <a:avLst/>
          </a:prstGeom>
          <a:solidFill>
            <a:srgbClr val="000000">
              <a:shade val="95000"/>
            </a:srgbClr>
          </a:solidFill>
          <a:ln w="1905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1974108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BF42E0E-ABA6-4EB4-9D39-5C06F2BDC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9315" y="108736"/>
            <a:ext cx="9144000" cy="888061"/>
          </a:xfrm>
        </p:spPr>
        <p:txBody>
          <a:bodyPr>
            <a:normAutofit/>
          </a:bodyPr>
          <a:lstStyle/>
          <a:p>
            <a:r>
              <a:rPr lang="es-ES" dirty="0"/>
              <a:t>Instancia del problema</a:t>
            </a:r>
            <a:endParaRPr lang="es-CL" dirty="0"/>
          </a:p>
        </p:txBody>
      </p:sp>
      <p:pic>
        <p:nvPicPr>
          <p:cNvPr id="3" name="Imagen 2" descr="Imagen que contiene transporte, satélite, barco, lego&#10;&#10;Descripción generada automáticamente">
            <a:extLst>
              <a:ext uri="{FF2B5EF4-FFF2-40B4-BE49-F238E27FC236}">
                <a16:creationId xmlns:a16="http://schemas.microsoft.com/office/drawing/2014/main" id="{A01CBF20-6647-46D2-A185-565F0F7E4DC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77" y="996797"/>
            <a:ext cx="11037346" cy="5518673"/>
          </a:xfrm>
          <a:prstGeom prst="rect">
            <a:avLst/>
          </a:prstGeom>
        </p:spPr>
      </p:pic>
      <p:pic>
        <p:nvPicPr>
          <p:cNvPr id="5" name="Imagen 4" descr="Tabla&#10;&#10;Descripción generada automáticamente">
            <a:extLst>
              <a:ext uri="{FF2B5EF4-FFF2-40B4-BE49-F238E27FC236}">
                <a16:creationId xmlns:a16="http://schemas.microsoft.com/office/drawing/2014/main" id="{505B9886-744C-45CE-8CD8-E39F985F7B7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6" t="40796" r="12318" b="6977"/>
          <a:stretch/>
        </p:blipFill>
        <p:spPr>
          <a:xfrm>
            <a:off x="624115" y="2517866"/>
            <a:ext cx="4005035" cy="1700365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7" name="Imagen 6" descr="Tabla&#10;&#10;Descripción generada automáticamente">
            <a:extLst>
              <a:ext uri="{FF2B5EF4-FFF2-40B4-BE49-F238E27FC236}">
                <a16:creationId xmlns:a16="http://schemas.microsoft.com/office/drawing/2014/main" id="{D7DEE29A-255C-4C49-9DEE-5E053F38C43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0" t="19280" r="12420" b="20812"/>
          <a:stretch/>
        </p:blipFill>
        <p:spPr>
          <a:xfrm>
            <a:off x="5518609" y="4837176"/>
            <a:ext cx="4630852" cy="1483868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8" name="Imagen 7" descr="Tabla&#10;&#10;Descripción generada automáticamente">
            <a:extLst>
              <a:ext uri="{FF2B5EF4-FFF2-40B4-BE49-F238E27FC236}">
                <a16:creationId xmlns:a16="http://schemas.microsoft.com/office/drawing/2014/main" id="{BE70D9AF-C19E-4EC3-9A9D-AA827B0E54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6" t="6434" r="50105" b="67671"/>
          <a:stretch/>
        </p:blipFill>
        <p:spPr>
          <a:xfrm>
            <a:off x="624116" y="1105577"/>
            <a:ext cx="1930399" cy="787401"/>
          </a:xfrm>
          <a:prstGeom prst="rect">
            <a:avLst/>
          </a:prstGeom>
          <a:solidFill>
            <a:srgbClr val="000000">
              <a:shade val="95000"/>
            </a:srgbClr>
          </a:solidFill>
          <a:ln w="2857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690974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A47D177-EC72-4560-800F-2DCD9F53A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ABF42E0E-ABA6-4EB4-9D39-5C06F2BDC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06813" y="639097"/>
            <a:ext cx="3736257" cy="3686015"/>
          </a:xfrm>
        </p:spPr>
        <p:txBody>
          <a:bodyPr>
            <a:normAutofit/>
          </a:bodyPr>
          <a:lstStyle/>
          <a:p>
            <a:r>
              <a:rPr lang="es-ES" sz="66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Casos reales</a:t>
            </a:r>
            <a:endParaRPr lang="es-CL" sz="6600" b="1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3B8A80-9187-40DD-99BC-2437EF8C1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144" y="0"/>
            <a:ext cx="3633464" cy="33559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C38E061-DB3A-4061-8101-5E4486AC7E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12" r="13955" b="-2"/>
          <a:stretch/>
        </p:blipFill>
        <p:spPr>
          <a:xfrm>
            <a:off x="3789574" y="10"/>
            <a:ext cx="3629320" cy="3355932"/>
          </a:xfrm>
          <a:prstGeom prst="rect">
            <a:avLst/>
          </a:prstGeom>
        </p:spPr>
      </p:pic>
      <p:pic>
        <p:nvPicPr>
          <p:cNvPr id="6" name="Imagen 5" descr="Un tren en la vía pública con edificios de fondo&#10;&#10;Descripción generada automáticamente con confianza baja">
            <a:extLst>
              <a:ext uri="{FF2B5EF4-FFF2-40B4-BE49-F238E27FC236}">
                <a16:creationId xmlns:a16="http://schemas.microsoft.com/office/drawing/2014/main" id="{8D2CED59-A1E4-4C1F-990C-12C9D81537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54" b="19040"/>
          <a:stretch/>
        </p:blipFill>
        <p:spPr>
          <a:xfrm>
            <a:off x="-4740" y="3494690"/>
            <a:ext cx="7423634" cy="2839626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99325C8-8BF3-48CB-B10F-B02D9ACDC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15379" y="4343400"/>
            <a:ext cx="329184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16">
            <a:extLst>
              <a:ext uri="{FF2B5EF4-FFF2-40B4-BE49-F238E27FC236}">
                <a16:creationId xmlns:a16="http://schemas.microsoft.com/office/drawing/2014/main" id="{2AA1D355-9E6B-4B04-A5BF-A263AF441F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DDF044F3-1DA9-46ED-B8BC-1581F2AC9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54592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7BC748-D040-4CE6-B9B3-4283E8C72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7372" y="5808473"/>
            <a:ext cx="8133478" cy="94024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Gracias por su atención</a:t>
            </a:r>
          </a:p>
        </p:txBody>
      </p:sp>
      <p:pic>
        <p:nvPicPr>
          <p:cNvPr id="5" name="Imagen 4" descr="Código QR&#10;&#10;Descripción generada automáticamente">
            <a:extLst>
              <a:ext uri="{FF2B5EF4-FFF2-40B4-BE49-F238E27FC236}">
                <a16:creationId xmlns:a16="http://schemas.microsoft.com/office/drawing/2014/main" id="{7689CEA3-DB73-4774-85CB-5DF1DD66C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5" y="986217"/>
            <a:ext cx="2880232" cy="2880232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17" name="Rectángulo 16">
            <a:extLst>
              <a:ext uri="{FF2B5EF4-FFF2-40B4-BE49-F238E27FC236}">
                <a16:creationId xmlns:a16="http://schemas.microsoft.com/office/drawing/2014/main" id="{356E7885-2B21-43DC-9430-7C447299ABE8}"/>
              </a:ext>
            </a:extLst>
          </p:cNvPr>
          <p:cNvSpPr/>
          <p:nvPr/>
        </p:nvSpPr>
        <p:spPr>
          <a:xfrm>
            <a:off x="155448" y="3962535"/>
            <a:ext cx="12106656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</a:rPr>
              <a:t>https://n9.cl/cuu0v  </a:t>
            </a:r>
            <a:r>
              <a:rPr lang="es-ES" sz="32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https://pancitoconquesito.github.io/MCDP/</a:t>
            </a:r>
          </a:p>
        </p:txBody>
      </p:sp>
      <p:sp>
        <p:nvSpPr>
          <p:cNvPr id="57" name="Rectángulo 56">
            <a:extLst>
              <a:ext uri="{FF2B5EF4-FFF2-40B4-BE49-F238E27FC236}">
                <a16:creationId xmlns:a16="http://schemas.microsoft.com/office/drawing/2014/main" id="{5F777652-83DE-4D7E-9909-628DCB9E9B9A}"/>
              </a:ext>
            </a:extLst>
          </p:cNvPr>
          <p:cNvSpPr/>
          <p:nvPr/>
        </p:nvSpPr>
        <p:spPr>
          <a:xfrm>
            <a:off x="2963350" y="136719"/>
            <a:ext cx="626212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Más información en</a:t>
            </a:r>
          </a:p>
        </p:txBody>
      </p:sp>
    </p:spTree>
    <p:extLst>
      <p:ext uri="{BB962C8B-B14F-4D97-AF65-F5344CB8AC3E}">
        <p14:creationId xmlns:p14="http://schemas.microsoft.com/office/powerpoint/2010/main" val="60211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/Relationships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1_Retrospección">
  <a:themeElements>
    <a:clrScheme name="Retrospección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3.xml><?xml version="1.0" encoding="utf-8"?>
<a:theme xmlns:a="http://schemas.openxmlformats.org/drawingml/2006/main" name="1_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4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ppt/theme/theme5.xml><?xml version="1.0" encoding="utf-8"?>
<a:theme xmlns:a="http://schemas.openxmlformats.org/drawingml/2006/main" name="2_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6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7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8.xml><?xml version="1.0" encoding="utf-8"?>
<a:theme xmlns:a="http://schemas.openxmlformats.org/drawingml/2006/main" name="1_Sector">
  <a:themeElements>
    <a:clrScheme name="Sector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ppt/theme/theme9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323</TotalTime>
  <Words>122</Words>
  <Application>Microsoft Office PowerPoint</Application>
  <PresentationFormat>Panorámica</PresentationFormat>
  <Paragraphs>23</Paragraphs>
  <Slides>9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8</vt:i4>
      </vt:variant>
      <vt:variant>
        <vt:lpstr>Títulos de diapositiva</vt:lpstr>
      </vt:variant>
      <vt:variant>
        <vt:i4>9</vt:i4>
      </vt:variant>
    </vt:vector>
  </HeadingPairs>
  <TitlesOfParts>
    <vt:vector size="26" baseType="lpstr">
      <vt:lpstr>AngsanaUPC</vt:lpstr>
      <vt:lpstr>Arial</vt:lpstr>
      <vt:lpstr>Arial</vt:lpstr>
      <vt:lpstr>Bookman Old Style</vt:lpstr>
      <vt:lpstr>Calibri</vt:lpstr>
      <vt:lpstr>Calibri Light</vt:lpstr>
      <vt:lpstr>Century Gothic</vt:lpstr>
      <vt:lpstr>Rockwell</vt:lpstr>
      <vt:lpstr>Wingdings 3</vt:lpstr>
      <vt:lpstr>Sector</vt:lpstr>
      <vt:lpstr>1_Retrospección</vt:lpstr>
      <vt:lpstr>1_Ion</vt:lpstr>
      <vt:lpstr>Retrospección</vt:lpstr>
      <vt:lpstr>2_Ion</vt:lpstr>
      <vt:lpstr>Ion</vt:lpstr>
      <vt:lpstr>Damask</vt:lpstr>
      <vt:lpstr>1_Sector</vt:lpstr>
      <vt:lpstr>Integrantes:   Alonso Robledo     Gonzalo Astorga Asignatura:    Investigación de Operaciones Profesor:      Ricardo Soto   Leslie Pérez </vt:lpstr>
      <vt:lpstr>Celdas de Manufactura</vt:lpstr>
      <vt:lpstr>Manufacturing Cell Design Problem (MCDP)</vt:lpstr>
      <vt:lpstr>Modelo matemático</vt:lpstr>
      <vt:lpstr>Modelo matemático</vt:lpstr>
      <vt:lpstr>Instancia del problema</vt:lpstr>
      <vt:lpstr>Instancia del problema</vt:lpstr>
      <vt:lpstr>Casos reales</vt:lpstr>
      <vt:lpstr>Gracias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Gonzalo Astorga Castillo</dc:creator>
  <cp:lastModifiedBy>Gonzalo Astorga Castillo</cp:lastModifiedBy>
  <cp:revision>21</cp:revision>
  <dcterms:created xsi:type="dcterms:W3CDTF">2021-04-22T00:05:09Z</dcterms:created>
  <dcterms:modified xsi:type="dcterms:W3CDTF">2021-04-24T22:53:14Z</dcterms:modified>
</cp:coreProperties>
</file>

<file path=docProps/thumbnail.jpeg>
</file>